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64" r:id="rId5"/>
    <p:sldId id="259" r:id="rId6"/>
    <p:sldId id="262" r:id="rId7"/>
    <p:sldId id="263"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80"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66" d="100"/>
          <a:sy n="66" d="100"/>
        </p:scale>
        <p:origin x="-1284" y="-906"/>
      </p:cViewPr>
      <p:guideLst>
        <p:guide orient="horz" pos="2160"/>
        <p:guide pos="2880"/>
      </p:guideLst>
    </p:cSldViewPr>
  </p:slideViewPr>
  <p:notesTextViewPr>
    <p:cViewPr>
      <p:scale>
        <a:sx n="1" d="1"/>
        <a:sy n="1" d="1"/>
      </p:scale>
      <p:origin x="0" y="0"/>
    </p:cViewPr>
  </p:notesTextViewPr>
  <p:sorterViewPr>
    <p:cViewPr>
      <p:scale>
        <a:sx n="100" d="100"/>
        <a:sy n="100" d="100"/>
      </p:scale>
      <p:origin x="0" y="290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3A1F1F0-1F06-4B73-8D20-13E8E6643701}" type="datetimeFigureOut">
              <a:rPr lang="en-US" smtClean="0"/>
              <a:t>3/25/2015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ABADC3-D390-4CA1-A870-19D1691BE19A}" type="slidenum">
              <a:rPr lang="en-US" smtClean="0"/>
              <a:t>‹#›</a:t>
            </a:fld>
            <a:endParaRPr lang="en-US"/>
          </a:p>
        </p:txBody>
      </p:sp>
    </p:spTree>
    <p:extLst>
      <p:ext uri="{BB962C8B-B14F-4D97-AF65-F5344CB8AC3E}">
        <p14:creationId xmlns:p14="http://schemas.microsoft.com/office/powerpoint/2010/main" val="759963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A1F1F0-1F06-4B73-8D20-13E8E6643701}" type="datetimeFigureOut">
              <a:rPr lang="en-US" smtClean="0"/>
              <a:t>3/25/2015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ABADC3-D390-4CA1-A870-19D1691BE19A}" type="slidenum">
              <a:rPr lang="en-US" smtClean="0"/>
              <a:t>‹#›</a:t>
            </a:fld>
            <a:endParaRPr lang="en-US"/>
          </a:p>
        </p:txBody>
      </p:sp>
    </p:spTree>
    <p:extLst>
      <p:ext uri="{BB962C8B-B14F-4D97-AF65-F5344CB8AC3E}">
        <p14:creationId xmlns:p14="http://schemas.microsoft.com/office/powerpoint/2010/main" val="3899632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A1F1F0-1F06-4B73-8D20-13E8E6643701}" type="datetimeFigureOut">
              <a:rPr lang="en-US" smtClean="0"/>
              <a:t>3/25/2015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ABADC3-D390-4CA1-A870-19D1691BE19A}" type="slidenum">
              <a:rPr lang="en-US" smtClean="0"/>
              <a:t>‹#›</a:t>
            </a:fld>
            <a:endParaRPr lang="en-US"/>
          </a:p>
        </p:txBody>
      </p:sp>
    </p:spTree>
    <p:extLst>
      <p:ext uri="{BB962C8B-B14F-4D97-AF65-F5344CB8AC3E}">
        <p14:creationId xmlns:p14="http://schemas.microsoft.com/office/powerpoint/2010/main" val="2054975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A1F1F0-1F06-4B73-8D20-13E8E6643701}" type="datetimeFigureOut">
              <a:rPr lang="en-US" smtClean="0"/>
              <a:t>3/25/2015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ABADC3-D390-4CA1-A870-19D1691BE19A}" type="slidenum">
              <a:rPr lang="en-US" smtClean="0"/>
              <a:t>‹#›</a:t>
            </a:fld>
            <a:endParaRPr lang="en-US"/>
          </a:p>
        </p:txBody>
      </p:sp>
    </p:spTree>
    <p:extLst>
      <p:ext uri="{BB962C8B-B14F-4D97-AF65-F5344CB8AC3E}">
        <p14:creationId xmlns:p14="http://schemas.microsoft.com/office/powerpoint/2010/main" val="4199448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A1F1F0-1F06-4B73-8D20-13E8E6643701}" type="datetimeFigureOut">
              <a:rPr lang="en-US" smtClean="0"/>
              <a:t>3/25/2015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ABADC3-D390-4CA1-A870-19D1691BE19A}" type="slidenum">
              <a:rPr lang="en-US" smtClean="0"/>
              <a:t>‹#›</a:t>
            </a:fld>
            <a:endParaRPr lang="en-US"/>
          </a:p>
        </p:txBody>
      </p:sp>
    </p:spTree>
    <p:extLst>
      <p:ext uri="{BB962C8B-B14F-4D97-AF65-F5344CB8AC3E}">
        <p14:creationId xmlns:p14="http://schemas.microsoft.com/office/powerpoint/2010/main" val="2937739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3A1F1F0-1F06-4B73-8D20-13E8E6643701}" type="datetimeFigureOut">
              <a:rPr lang="en-US" smtClean="0"/>
              <a:t>3/25/2015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ABADC3-D390-4CA1-A870-19D1691BE19A}" type="slidenum">
              <a:rPr lang="en-US" smtClean="0"/>
              <a:t>‹#›</a:t>
            </a:fld>
            <a:endParaRPr lang="en-US"/>
          </a:p>
        </p:txBody>
      </p:sp>
    </p:spTree>
    <p:extLst>
      <p:ext uri="{BB962C8B-B14F-4D97-AF65-F5344CB8AC3E}">
        <p14:creationId xmlns:p14="http://schemas.microsoft.com/office/powerpoint/2010/main" val="241036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3A1F1F0-1F06-4B73-8D20-13E8E6643701}" type="datetimeFigureOut">
              <a:rPr lang="en-US" smtClean="0"/>
              <a:t>3/25/2015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ABADC3-D390-4CA1-A870-19D1691BE19A}" type="slidenum">
              <a:rPr lang="en-US" smtClean="0"/>
              <a:t>‹#›</a:t>
            </a:fld>
            <a:endParaRPr lang="en-US"/>
          </a:p>
        </p:txBody>
      </p:sp>
    </p:spTree>
    <p:extLst>
      <p:ext uri="{BB962C8B-B14F-4D97-AF65-F5344CB8AC3E}">
        <p14:creationId xmlns:p14="http://schemas.microsoft.com/office/powerpoint/2010/main" val="2411130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A1F1F0-1F06-4B73-8D20-13E8E6643701}" type="datetimeFigureOut">
              <a:rPr lang="en-US" smtClean="0"/>
              <a:t>3/25/2015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ABADC3-D390-4CA1-A870-19D1691BE19A}" type="slidenum">
              <a:rPr lang="en-US" smtClean="0"/>
              <a:t>‹#›</a:t>
            </a:fld>
            <a:endParaRPr lang="en-US"/>
          </a:p>
        </p:txBody>
      </p:sp>
    </p:spTree>
    <p:extLst>
      <p:ext uri="{BB962C8B-B14F-4D97-AF65-F5344CB8AC3E}">
        <p14:creationId xmlns:p14="http://schemas.microsoft.com/office/powerpoint/2010/main" val="500755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A1F1F0-1F06-4B73-8D20-13E8E6643701}" type="datetimeFigureOut">
              <a:rPr lang="en-US" smtClean="0"/>
              <a:t>3/25/2015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ABADC3-D390-4CA1-A870-19D1691BE19A}" type="slidenum">
              <a:rPr lang="en-US" smtClean="0"/>
              <a:t>‹#›</a:t>
            </a:fld>
            <a:endParaRPr lang="en-US"/>
          </a:p>
        </p:txBody>
      </p:sp>
    </p:spTree>
    <p:extLst>
      <p:ext uri="{BB962C8B-B14F-4D97-AF65-F5344CB8AC3E}">
        <p14:creationId xmlns:p14="http://schemas.microsoft.com/office/powerpoint/2010/main" val="2462357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A1F1F0-1F06-4B73-8D20-13E8E6643701}" type="datetimeFigureOut">
              <a:rPr lang="en-US" smtClean="0"/>
              <a:t>3/25/2015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ABADC3-D390-4CA1-A870-19D1691BE19A}" type="slidenum">
              <a:rPr lang="en-US" smtClean="0"/>
              <a:t>‹#›</a:t>
            </a:fld>
            <a:endParaRPr lang="en-US"/>
          </a:p>
        </p:txBody>
      </p:sp>
    </p:spTree>
    <p:extLst>
      <p:ext uri="{BB962C8B-B14F-4D97-AF65-F5344CB8AC3E}">
        <p14:creationId xmlns:p14="http://schemas.microsoft.com/office/powerpoint/2010/main" val="3877216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A1F1F0-1F06-4B73-8D20-13E8E6643701}" type="datetimeFigureOut">
              <a:rPr lang="en-US" smtClean="0"/>
              <a:t>3/25/2015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ABADC3-D390-4CA1-A870-19D1691BE19A}" type="slidenum">
              <a:rPr lang="en-US" smtClean="0"/>
              <a:t>‹#›</a:t>
            </a:fld>
            <a:endParaRPr lang="en-US"/>
          </a:p>
        </p:txBody>
      </p:sp>
    </p:spTree>
    <p:extLst>
      <p:ext uri="{BB962C8B-B14F-4D97-AF65-F5344CB8AC3E}">
        <p14:creationId xmlns:p14="http://schemas.microsoft.com/office/powerpoint/2010/main" val="1388142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A1F1F0-1F06-4B73-8D20-13E8E6643701}" type="datetimeFigureOut">
              <a:rPr lang="en-US" smtClean="0"/>
              <a:t>3/25/2015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ABADC3-D390-4CA1-A870-19D1691BE19A}" type="slidenum">
              <a:rPr lang="en-US" smtClean="0"/>
              <a:t>‹#›</a:t>
            </a:fld>
            <a:endParaRPr lang="en-US"/>
          </a:p>
        </p:txBody>
      </p:sp>
    </p:spTree>
    <p:extLst>
      <p:ext uri="{BB962C8B-B14F-4D97-AF65-F5344CB8AC3E}">
        <p14:creationId xmlns:p14="http://schemas.microsoft.com/office/powerpoint/2010/main" val="1724753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results?search_query=fahrenheit+911+trailer" TargetMode="Externa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hyperlink" Target="https://www.youtube.com/watch?v=1WHDn2h8HxA"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W5BtQgTGOI4" TargetMode="External"/><Relationship Id="rId2" Type="http://schemas.openxmlformats.org/officeDocument/2006/relationships/hyperlink" Target="https://www.youtube.com/watch?v=T1Get5aG1s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en.wikipedia.org/wiki/France" TargetMode="External"/><Relationship Id="rId3" Type="http://schemas.openxmlformats.org/officeDocument/2006/relationships/hyperlink" Target="http://en.wikipedia.org/wiki/French_fries" TargetMode="External"/><Relationship Id="rId7" Type="http://schemas.openxmlformats.org/officeDocument/2006/relationships/hyperlink" Target="http://en.wikipedia.org/wiki/Bob_Ney" TargetMode="External"/><Relationship Id="rId2" Type="http://schemas.openxmlformats.org/officeDocument/2006/relationships/hyperlink" Target="http://en.wikipedia.org/wiki/Political_euphemism" TargetMode="External"/><Relationship Id="rId1" Type="http://schemas.openxmlformats.org/officeDocument/2006/relationships/slideLayout" Target="../slideLayouts/slideLayout2.xml"/><Relationship Id="rId6" Type="http://schemas.openxmlformats.org/officeDocument/2006/relationships/hyperlink" Target="http://en.wikipedia.org/wiki/United_States_House_Committee_on_House_Administration" TargetMode="External"/><Relationship Id="rId11" Type="http://schemas.openxmlformats.org/officeDocument/2006/relationships/hyperlink" Target="https://www.youtube.com/watch?v=ajomW0XwMEI" TargetMode="External"/><Relationship Id="rId5" Type="http://schemas.openxmlformats.org/officeDocument/2006/relationships/hyperlink" Target="http://en.wikipedia.org/wiki/Republican_Party_(United_States)" TargetMode="External"/><Relationship Id="rId10" Type="http://schemas.openxmlformats.org/officeDocument/2006/relationships/hyperlink" Target="http://en.wikipedia.org/wiki/2003_invasion_of_Iraq" TargetMode="External"/><Relationship Id="rId4" Type="http://schemas.openxmlformats.org/officeDocument/2006/relationships/hyperlink" Target="http://en.wikipedia.org/wiki/United_States" TargetMode="External"/><Relationship Id="rId9" Type="http://schemas.openxmlformats.org/officeDocument/2006/relationships/hyperlink" Target="http://en.wikipedia.org/wiki/United_Nations_Security_Council_and_the_Iraq_War"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Preventing 911</a:t>
            </a:r>
            <a:endParaRPr lang="en-US" dirty="0"/>
          </a:p>
        </p:txBody>
      </p:sp>
      <p:sp>
        <p:nvSpPr>
          <p:cNvPr id="3" name="Subtitle 2"/>
          <p:cNvSpPr>
            <a:spLocks noGrp="1"/>
          </p:cNvSpPr>
          <p:nvPr>
            <p:ph type="subTitle" idx="1"/>
          </p:nvPr>
        </p:nvSpPr>
        <p:spPr/>
        <p:txBody>
          <a:bodyPr/>
          <a:lstStyle/>
          <a:p>
            <a:r>
              <a:rPr lang="en-US" dirty="0" smtClean="0"/>
              <a:t>Warnings to Bush</a:t>
            </a:r>
            <a:endParaRPr lang="en-US" dirty="0"/>
          </a:p>
        </p:txBody>
      </p:sp>
    </p:spTree>
    <p:extLst>
      <p:ext uri="{BB962C8B-B14F-4D97-AF65-F5344CB8AC3E}">
        <p14:creationId xmlns:p14="http://schemas.microsoft.com/office/powerpoint/2010/main" val="21848412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4167" t="6845" r="9286" b="46429"/>
          <a:stretch/>
        </p:blipFill>
        <p:spPr bwMode="auto">
          <a:xfrm>
            <a:off x="0" y="0"/>
            <a:ext cx="4419600" cy="6223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4167" t="54390" r="9286" b="17560"/>
          <a:stretch/>
        </p:blipFill>
        <p:spPr bwMode="auto">
          <a:xfrm>
            <a:off x="4546534" y="1524000"/>
            <a:ext cx="4597466"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611204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Thoughts</a:t>
            </a:r>
            <a:endParaRPr lang="en-US" dirty="0"/>
          </a:p>
        </p:txBody>
      </p:sp>
      <p:sp>
        <p:nvSpPr>
          <p:cNvPr id="3" name="Content Placeholder 2"/>
          <p:cNvSpPr>
            <a:spLocks noGrp="1"/>
          </p:cNvSpPr>
          <p:nvPr>
            <p:ph idx="1"/>
          </p:nvPr>
        </p:nvSpPr>
        <p:spPr/>
        <p:txBody>
          <a:bodyPr/>
          <a:lstStyle/>
          <a:p>
            <a:pPr marL="514350" indent="-514350">
              <a:buAutoNum type="arabicPeriod"/>
            </a:pPr>
            <a:r>
              <a:rPr lang="en-US" dirty="0" smtClean="0"/>
              <a:t>Where do you stand on the debate?</a:t>
            </a:r>
          </a:p>
          <a:p>
            <a:pPr marL="514350" indent="-514350">
              <a:buAutoNum type="arabicPeriod"/>
            </a:pPr>
            <a:endParaRPr lang="en-US" dirty="0"/>
          </a:p>
          <a:p>
            <a:pPr marL="0" indent="0">
              <a:buNone/>
            </a:pPr>
            <a:endParaRPr lang="en-US" dirty="0" smtClean="0"/>
          </a:p>
          <a:p>
            <a:pPr marL="0" indent="0">
              <a:buNone/>
            </a:pPr>
            <a:r>
              <a:rPr lang="en-US" dirty="0" smtClean="0"/>
              <a:t>2. Should government take every “threat” serious and credible?</a:t>
            </a:r>
            <a:endParaRPr lang="en-US" dirty="0"/>
          </a:p>
        </p:txBody>
      </p:sp>
    </p:spTree>
    <p:extLst>
      <p:ext uri="{BB962C8B-B14F-4D97-AF65-F5344CB8AC3E}">
        <p14:creationId xmlns:p14="http://schemas.microsoft.com/office/powerpoint/2010/main" val="15963176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0" y="274638"/>
            <a:ext cx="4495800" cy="1143000"/>
          </a:xfrm>
        </p:spPr>
        <p:txBody>
          <a:bodyPr>
            <a:normAutofit/>
          </a:bodyPr>
          <a:lstStyle/>
          <a:p>
            <a:r>
              <a:rPr lang="en-US" sz="1600" dirty="0" smtClean="0"/>
              <a:t>Liberal Media Condemns Bush</a:t>
            </a:r>
            <a:endParaRPr lang="en-US" sz="1600" dirty="0"/>
          </a:p>
        </p:txBody>
      </p:sp>
      <p:pic>
        <p:nvPicPr>
          <p:cNvPr id="4098" name="Picture 2" descr="http://ecx.images-amazon.com/images/I/51KDRVF1JG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6425" y="1676400"/>
            <a:ext cx="3457575" cy="47625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67200" y="1033474"/>
            <a:ext cx="4314825" cy="646331"/>
          </a:xfrm>
          <a:prstGeom prst="rect">
            <a:avLst/>
          </a:prstGeom>
          <a:noFill/>
        </p:spPr>
        <p:txBody>
          <a:bodyPr wrap="square" rtlCol="0">
            <a:spAutoFit/>
          </a:bodyPr>
          <a:lstStyle/>
          <a:p>
            <a:r>
              <a:rPr lang="en-US" dirty="0" smtClean="0">
                <a:hlinkClick r:id="rId3"/>
              </a:rPr>
              <a:t>https://www.youtube.com/results?search_query=fahrenheit+911+trailer</a:t>
            </a:r>
            <a:endParaRPr lang="en-US" dirty="0"/>
          </a:p>
        </p:txBody>
      </p:sp>
      <p:pic>
        <p:nvPicPr>
          <p:cNvPr id="409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4524" t="13873" r="3214" b="14435"/>
          <a:stretch/>
        </p:blipFill>
        <p:spPr bwMode="auto">
          <a:xfrm>
            <a:off x="0" y="0"/>
            <a:ext cx="3933372"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5984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0" y="533400"/>
            <a:ext cx="5334000" cy="411162"/>
          </a:xfrm>
        </p:spPr>
        <p:txBody>
          <a:bodyPr>
            <a:normAutofit fontScale="90000"/>
          </a:bodyPr>
          <a:lstStyle/>
          <a:p>
            <a:r>
              <a:rPr lang="en-US" dirty="0" smtClean="0"/>
              <a:t>Conservatives </a:t>
            </a:r>
            <a:br>
              <a:rPr lang="en-US" dirty="0" smtClean="0"/>
            </a:br>
            <a:r>
              <a:rPr lang="en-US" dirty="0" smtClean="0"/>
              <a:t>Defend Bush Clip</a:t>
            </a:r>
            <a:endParaRPr lang="en-US" dirty="0"/>
          </a:p>
        </p:txBody>
      </p:sp>
      <p:pic>
        <p:nvPicPr>
          <p:cNvPr id="5122" name="Picture 2" descr="http://ecx.images-amazon.com/images/I/51XA0800RT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1675" y="1752600"/>
            <a:ext cx="3362325" cy="4762500"/>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65833" t="11310" b="10119"/>
          <a:stretch/>
        </p:blipFill>
        <p:spPr bwMode="auto">
          <a:xfrm>
            <a:off x="446314" y="36286"/>
            <a:ext cx="3733800" cy="68691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180114" y="1371600"/>
            <a:ext cx="4811486" cy="646331"/>
          </a:xfrm>
          <a:prstGeom prst="rect">
            <a:avLst/>
          </a:prstGeom>
          <a:noFill/>
        </p:spPr>
        <p:txBody>
          <a:bodyPr wrap="square" rtlCol="0">
            <a:spAutoFit/>
          </a:bodyPr>
          <a:lstStyle/>
          <a:p>
            <a:r>
              <a:rPr lang="en-US" dirty="0" smtClean="0">
                <a:hlinkClick r:id="rId4"/>
              </a:rPr>
              <a:t>https://www.youtube.com/watch?v=1WHDn2h8HxA</a:t>
            </a:r>
            <a:endParaRPr lang="en-US" dirty="0"/>
          </a:p>
        </p:txBody>
      </p:sp>
    </p:spTree>
    <p:extLst>
      <p:ext uri="{BB962C8B-B14F-4D97-AF65-F5344CB8AC3E}">
        <p14:creationId xmlns:p14="http://schemas.microsoft.com/office/powerpoint/2010/main" val="2466157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pPr marL="0" indent="0">
              <a:buNone/>
            </a:pPr>
            <a:r>
              <a:rPr lang="en-US" dirty="0" smtClean="0"/>
              <a:t>			Your gut reaction is…</a:t>
            </a:r>
            <a:endParaRPr lang="en-US" dirty="0"/>
          </a:p>
        </p:txBody>
      </p:sp>
      <p:pic>
        <p:nvPicPr>
          <p:cNvPr id="6146" name="Picture 2" descr="https://encrypted-tbn1.gstatic.com/images?q=tbn:ANd9GcTmgG47yAn_UKizvUY1uYfAPtusVusi72T-aBuHn7ZAVwBy_k_X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2743200"/>
            <a:ext cx="2466975" cy="1847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8617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normAutofit fontScale="90000"/>
          </a:bodyPr>
          <a:lstStyle/>
          <a:p>
            <a:r>
              <a:rPr lang="en-US" dirty="0" smtClean="0"/>
              <a:t>Is it fair, okay or patriotic to criticize the President of the US a week after 911?</a:t>
            </a:r>
            <a:endParaRPr lang="en-US" dirty="0"/>
          </a:p>
        </p:txBody>
      </p:sp>
      <p:sp>
        <p:nvSpPr>
          <p:cNvPr id="4" name="TextBox 3"/>
          <p:cNvSpPr txBox="1"/>
          <p:nvPr/>
        </p:nvSpPr>
        <p:spPr>
          <a:xfrm>
            <a:off x="762000" y="3581400"/>
            <a:ext cx="7315200" cy="369332"/>
          </a:xfrm>
          <a:prstGeom prst="rect">
            <a:avLst/>
          </a:prstGeom>
          <a:noFill/>
        </p:spPr>
        <p:txBody>
          <a:bodyPr wrap="square" rtlCol="0">
            <a:spAutoFit/>
          </a:bodyPr>
          <a:lstStyle/>
          <a:p>
            <a:r>
              <a:rPr lang="en-US" dirty="0" smtClean="0"/>
              <a:t>		What would you call such Americans?</a:t>
            </a:r>
            <a:endParaRPr lang="en-US" dirty="0"/>
          </a:p>
        </p:txBody>
      </p:sp>
    </p:spTree>
    <p:extLst>
      <p:ext uri="{BB962C8B-B14F-4D97-AF65-F5344CB8AC3E}">
        <p14:creationId xmlns:p14="http://schemas.microsoft.com/office/powerpoint/2010/main" val="3906414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normAutofit fontScale="90000"/>
          </a:bodyPr>
          <a:lstStyle/>
          <a:p>
            <a:r>
              <a:rPr lang="en-US" dirty="0" smtClean="0"/>
              <a:t>Is it fair, okay or patriotic to criticize the President of the US a month after 911?</a:t>
            </a:r>
            <a:endParaRPr lang="en-US" dirty="0"/>
          </a:p>
        </p:txBody>
      </p:sp>
      <p:sp>
        <p:nvSpPr>
          <p:cNvPr id="4" name="TextBox 3"/>
          <p:cNvSpPr txBox="1"/>
          <p:nvPr/>
        </p:nvSpPr>
        <p:spPr>
          <a:xfrm>
            <a:off x="762000" y="3581400"/>
            <a:ext cx="7315200" cy="369332"/>
          </a:xfrm>
          <a:prstGeom prst="rect">
            <a:avLst/>
          </a:prstGeom>
          <a:noFill/>
        </p:spPr>
        <p:txBody>
          <a:bodyPr wrap="square" rtlCol="0">
            <a:spAutoFit/>
          </a:bodyPr>
          <a:lstStyle/>
          <a:p>
            <a:r>
              <a:rPr lang="en-US" dirty="0" smtClean="0"/>
              <a:t>		What would you call such Americans?</a:t>
            </a:r>
            <a:endParaRPr lang="en-US" dirty="0"/>
          </a:p>
        </p:txBody>
      </p:sp>
    </p:spTree>
    <p:extLst>
      <p:ext uri="{BB962C8B-B14F-4D97-AF65-F5344CB8AC3E}">
        <p14:creationId xmlns:p14="http://schemas.microsoft.com/office/powerpoint/2010/main" val="1468404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would you say about nations or groups of people that celebrate the 911 Attacks?</a:t>
            </a:r>
            <a:endParaRPr lang="en-US" dirty="0"/>
          </a:p>
        </p:txBody>
      </p:sp>
      <p:sp>
        <p:nvSpPr>
          <p:cNvPr id="5" name="TextBox 4"/>
          <p:cNvSpPr txBox="1"/>
          <p:nvPr/>
        </p:nvSpPr>
        <p:spPr>
          <a:xfrm>
            <a:off x="228600" y="1905000"/>
            <a:ext cx="8686800" cy="2308324"/>
          </a:xfrm>
          <a:prstGeom prst="rect">
            <a:avLst/>
          </a:prstGeom>
          <a:noFill/>
        </p:spPr>
        <p:txBody>
          <a:bodyPr wrap="square" rtlCol="0">
            <a:spAutoFit/>
          </a:bodyPr>
          <a:lstStyle/>
          <a:p>
            <a:r>
              <a:rPr lang="en-US" dirty="0" smtClean="0"/>
              <a:t>Celebrating</a:t>
            </a:r>
          </a:p>
          <a:p>
            <a:r>
              <a:rPr lang="en-US" dirty="0" smtClean="0">
                <a:hlinkClick r:id="rId2"/>
              </a:rPr>
              <a:t>https://www.youtube.com/watch?v=T1Get5aG1sM</a:t>
            </a:r>
            <a:endParaRPr lang="en-US" dirty="0" smtClean="0"/>
          </a:p>
          <a:p>
            <a:endParaRPr lang="en-US" dirty="0"/>
          </a:p>
          <a:p>
            <a:r>
              <a:rPr lang="en-US" dirty="0" smtClean="0">
                <a:hlinkClick r:id="rId3"/>
              </a:rPr>
              <a:t>https://www.youtube.com/watch?v=W5BtQgTGOI4</a:t>
            </a:r>
            <a:endParaRPr lang="en-US" dirty="0" smtClean="0"/>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val="36362226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33600"/>
            <a:ext cx="8229600" cy="1143000"/>
          </a:xfrm>
        </p:spPr>
        <p:txBody>
          <a:bodyPr>
            <a:normAutofit fontScale="90000"/>
          </a:bodyPr>
          <a:lstStyle/>
          <a:p>
            <a:r>
              <a:rPr lang="en-US" dirty="0" smtClean="0"/>
              <a:t>Should Muslims who do not associate with, identify with or subscribe to Al Qaeda’s interpretation of Islam apologize for 911?</a:t>
            </a:r>
            <a:endParaRPr lang="en-US" dirty="0"/>
          </a:p>
        </p:txBody>
      </p:sp>
    </p:spTree>
    <p:extLst>
      <p:ext uri="{BB962C8B-B14F-4D97-AF65-F5344CB8AC3E}">
        <p14:creationId xmlns:p14="http://schemas.microsoft.com/office/powerpoint/2010/main" val="827679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Should nations around the World condemn the attacks?</a:t>
            </a:r>
            <a:endParaRPr lang="en-US" dirty="0"/>
          </a:p>
        </p:txBody>
      </p:sp>
    </p:spTree>
    <p:extLst>
      <p:ext uri="{BB962C8B-B14F-4D97-AF65-F5344CB8AC3E}">
        <p14:creationId xmlns:p14="http://schemas.microsoft.com/office/powerpoint/2010/main" val="29735577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041" t="9971" r="26042" b="10417"/>
          <a:stretch/>
        </p:blipFill>
        <p:spPr bwMode="auto">
          <a:xfrm>
            <a:off x="0" y="0"/>
            <a:ext cx="4758227" cy="6776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648200" y="152401"/>
            <a:ext cx="4267200" cy="6986528"/>
          </a:xfrm>
          <a:prstGeom prst="rect">
            <a:avLst/>
          </a:prstGeom>
          <a:noFill/>
        </p:spPr>
        <p:txBody>
          <a:bodyPr wrap="square" rtlCol="0">
            <a:spAutoFit/>
          </a:bodyPr>
          <a:lstStyle/>
          <a:p>
            <a:r>
              <a:rPr lang="en-US" sz="1000" b="1" dirty="0"/>
              <a:t>The following is a transcript of the August 6, 2001, presidential daily briefing entitled Bin Laden determined to strike in US. Parts of the original document were not made public by the White House for security reasons.</a:t>
            </a:r>
            <a:endParaRPr lang="en-US" sz="1000" dirty="0"/>
          </a:p>
          <a:p>
            <a:r>
              <a:rPr lang="en-US" sz="1000" dirty="0"/>
              <a:t>Clandestine, foreign government, and media reports indicate bin Laden since 1997 has wanted to conduct terrorist attacks in the US. Bin Laden implied in U.S. television interviews in 1997 and 1998 that his followers would follow the example of World Trade Center bomber </a:t>
            </a:r>
            <a:r>
              <a:rPr lang="en-US" sz="1000" dirty="0" err="1"/>
              <a:t>Ramzi</a:t>
            </a:r>
            <a:r>
              <a:rPr lang="en-US" sz="1000" dirty="0"/>
              <a:t> Yousef and "bring the fighting to America."</a:t>
            </a:r>
          </a:p>
          <a:p>
            <a:r>
              <a:rPr lang="en-US" sz="1000" dirty="0"/>
              <a:t>After U.S. missile strikes on his base in Afghanistan in 1998, bin Laden told followers he wanted to retaliate in Washington, according to a -- -- service.</a:t>
            </a:r>
          </a:p>
          <a:p>
            <a:r>
              <a:rPr lang="en-US" sz="1000" dirty="0"/>
              <a:t>An Egyptian Islamic Jihad (EIJ) operative told - - service at the same time that bin Laden was planning to exploit the operative's access to the U.S. to mount a terrorist strike.</a:t>
            </a:r>
          </a:p>
          <a:p>
            <a:r>
              <a:rPr lang="en-US" sz="1000" dirty="0"/>
              <a:t>The millennium plotting in Canada in 1999 may have been part of bin Laden's first serious attempt to implement a terrorist strike in the U.S.</a:t>
            </a:r>
          </a:p>
          <a:p>
            <a:r>
              <a:rPr lang="en-US" sz="1000" dirty="0"/>
              <a:t>Convicted plotter Ahmed </a:t>
            </a:r>
            <a:r>
              <a:rPr lang="en-US" sz="1000" dirty="0" err="1"/>
              <a:t>Ressam</a:t>
            </a:r>
            <a:r>
              <a:rPr lang="en-US" sz="1000" dirty="0"/>
              <a:t> has told the FBI that he conceived the idea to attack Los Angeles International Airport himself, but that in ---, Laden lieutenant Abu </a:t>
            </a:r>
            <a:r>
              <a:rPr lang="en-US" sz="1000" dirty="0" err="1"/>
              <a:t>Zubaydah</a:t>
            </a:r>
            <a:r>
              <a:rPr lang="en-US" sz="1000" dirty="0"/>
              <a:t> encouraged him and helped facilitate the operation. </a:t>
            </a:r>
            <a:r>
              <a:rPr lang="en-US" sz="1000" dirty="0" err="1"/>
              <a:t>Ressam</a:t>
            </a:r>
            <a:r>
              <a:rPr lang="en-US" sz="1000" dirty="0"/>
              <a:t> also said that in 1998 Abu </a:t>
            </a:r>
            <a:r>
              <a:rPr lang="en-US" sz="1000" dirty="0" err="1"/>
              <a:t>Zubaydah</a:t>
            </a:r>
            <a:r>
              <a:rPr lang="en-US" sz="1000" dirty="0"/>
              <a:t> was planning his own U.S. attack.</a:t>
            </a:r>
          </a:p>
          <a:p>
            <a:r>
              <a:rPr lang="en-US" sz="1000" dirty="0" err="1"/>
              <a:t>Ressam</a:t>
            </a:r>
            <a:r>
              <a:rPr lang="en-US" sz="1000" dirty="0"/>
              <a:t> says bin Laden was aware of the Los Angeles operation. Although Bin Laden has not succeeded, his attacks against the U.S. Embassies in Kenya and Tanzania in 1998 demonstrate that he prepares operations years in advance and is not deterred by setbacks. Bin Laden associates surveyed our embassies in Nairobi and Dar </a:t>
            </a:r>
            <a:r>
              <a:rPr lang="en-US" sz="1000" dirty="0" err="1"/>
              <a:t>es</a:t>
            </a:r>
            <a:r>
              <a:rPr lang="en-US" sz="1000" dirty="0"/>
              <a:t> Salaam as early as 1993, and some members of the Nairobi cell planning the bombings were arrested and deported in 1997.</a:t>
            </a:r>
          </a:p>
          <a:p>
            <a:r>
              <a:rPr lang="en-US" sz="1000" dirty="0"/>
              <a:t>Al Qaeda members -- including some who are U.S. citizens -- have resided in or traveled to the U.S. for years, and the group apparently maintains a support structure that could aid attacks.</a:t>
            </a:r>
          </a:p>
          <a:p>
            <a:r>
              <a:rPr lang="en-US" sz="1000" dirty="0"/>
              <a:t>Two al-Qaeda members found guilty in the conspiracy to bomb our embassies in East Africa were U.S. citizens, and a senior EIJ member lived in California in the mid-1990s.</a:t>
            </a:r>
          </a:p>
          <a:p>
            <a:r>
              <a:rPr lang="en-US" sz="1000" dirty="0"/>
              <a:t>A clandestine source said in 1998 that a bin Laden cell in New York was recruiting Muslim-American youth for attacks.</a:t>
            </a:r>
          </a:p>
          <a:p>
            <a:r>
              <a:rPr lang="en-US" sz="1000" dirty="0"/>
              <a:t>We have not been able to corroborate some of the more sensational threat reporting, such as that from a ---- service in 1998 saying that Bin Laden wanted to hijack a U.S. aircraft to gain the release of "Blind Sheikh" Omar Abdel Rahman and other U.S.-held extremists.</a:t>
            </a:r>
          </a:p>
          <a:p>
            <a:r>
              <a:rPr lang="en-US" sz="1000" dirty="0"/>
              <a:t>Nevertheless, FBI information since that time indicates patterns of suspicious activity in this country consistent with preparations for hijackings or other types of attacks, including recent surveillance of federal buildings in New York.</a:t>
            </a:r>
          </a:p>
          <a:p>
            <a:r>
              <a:rPr lang="en-US" sz="1000" dirty="0"/>
              <a:t>The FBI is conducting approximately 70 full-field investigations throughout the U.S. that it considers bin Laden-related. CIA and the FBI are investigating a call to our embassy in the UAE in May saying that a group or bin Laden supporters was in the U.S. planning attacks with explosives.</a:t>
            </a:r>
          </a:p>
          <a:p>
            <a:endParaRPr lang="en-US" sz="800" dirty="0"/>
          </a:p>
        </p:txBody>
      </p:sp>
      <p:sp>
        <p:nvSpPr>
          <p:cNvPr id="6" name="Oval 5"/>
          <p:cNvSpPr/>
          <p:nvPr/>
        </p:nvSpPr>
        <p:spPr>
          <a:xfrm>
            <a:off x="6477000" y="130630"/>
            <a:ext cx="1066800" cy="321128"/>
          </a:xfrm>
          <a:prstGeom prst="ellipse">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447800" y="914400"/>
            <a:ext cx="2514600" cy="685800"/>
          </a:xfrm>
          <a:prstGeom prst="ellipse">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2169886" y="1600200"/>
            <a:ext cx="4648200" cy="320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eriod"/>
            </a:pPr>
            <a:r>
              <a:rPr lang="en-US" dirty="0" smtClean="0"/>
              <a:t>Complete the readings with a  partner and answer the questions. </a:t>
            </a:r>
          </a:p>
          <a:p>
            <a:pPr marL="342900" indent="-342900" algn="ctr">
              <a:buAutoNum type="arabicPeriod"/>
            </a:pPr>
            <a:r>
              <a:rPr lang="en-US" dirty="0" smtClean="0"/>
              <a:t>Present your proposal to the class</a:t>
            </a:r>
            <a:endParaRPr lang="en-US" dirty="0"/>
          </a:p>
        </p:txBody>
      </p:sp>
    </p:spTree>
    <p:extLst>
      <p:ext uri="{BB962C8B-B14F-4D97-AF65-F5344CB8AC3E}">
        <p14:creationId xmlns:p14="http://schemas.microsoft.com/office/powerpoint/2010/main" val="2920999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If nations are not with us are they against us?</a:t>
            </a:r>
            <a:endParaRPr lang="en-US" dirty="0"/>
          </a:p>
        </p:txBody>
      </p:sp>
    </p:spTree>
    <p:extLst>
      <p:ext uri="{BB962C8B-B14F-4D97-AF65-F5344CB8AC3E}">
        <p14:creationId xmlns:p14="http://schemas.microsoft.com/office/powerpoint/2010/main" val="16587161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0548"/>
            <a:ext cx="4572000" cy="2031325"/>
          </a:xfrm>
          <a:prstGeom prst="rect">
            <a:avLst/>
          </a:prstGeom>
        </p:spPr>
        <p:txBody>
          <a:bodyPr>
            <a:spAutoFit/>
          </a:bodyPr>
          <a:lstStyle/>
          <a:p>
            <a:r>
              <a:rPr lang="en-US" b="1" dirty="0"/>
              <a:t>House cafeterias change names for '</a:t>
            </a:r>
            <a:r>
              <a:rPr lang="en-US" b="1" dirty="0" err="1"/>
              <a:t>french</a:t>
            </a:r>
            <a:r>
              <a:rPr lang="en-US" b="1" dirty="0"/>
              <a:t>' fries and '</a:t>
            </a:r>
            <a:r>
              <a:rPr lang="en-US" b="1" dirty="0" err="1"/>
              <a:t>french</a:t>
            </a:r>
            <a:r>
              <a:rPr lang="en-US" b="1" dirty="0"/>
              <a:t>' toast</a:t>
            </a:r>
          </a:p>
          <a:p>
            <a:r>
              <a:rPr lang="en-US" b="1" dirty="0"/>
              <a:t>Move reflects anger over France's stance on Iraq</a:t>
            </a:r>
          </a:p>
          <a:p>
            <a:r>
              <a:rPr lang="en-US" dirty="0"/>
              <a:t>By Sean </a:t>
            </a:r>
            <a:r>
              <a:rPr lang="en-US" dirty="0" err="1"/>
              <a:t>Loughlin</a:t>
            </a:r>
            <a:r>
              <a:rPr lang="en-US" dirty="0"/>
              <a:t/>
            </a:r>
            <a:br>
              <a:rPr lang="en-US" dirty="0"/>
            </a:br>
            <a:r>
              <a:rPr lang="en-US" dirty="0"/>
              <a:t>CNN Washington Bureau</a:t>
            </a:r>
            <a:br>
              <a:rPr lang="en-US" dirty="0"/>
            </a:br>
            <a:r>
              <a:rPr lang="en-US" dirty="0"/>
              <a:t>Wednesday, March 12, 2003</a:t>
            </a:r>
          </a:p>
        </p:txBody>
      </p:sp>
      <p:pic>
        <p:nvPicPr>
          <p:cNvPr id="8194" name="Picture 2" descr="https://encrypted-tbn2.gstatic.com/images?q=tbn:ANd9GcQHsaX4XFIF15n-1-KxZx65PckLyHzNP9d-Hmv0c9prJT8CMM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05014"/>
            <a:ext cx="2857500" cy="16002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assets.vice.com/content-images/contentimage/139401/american-fries-original-cop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980862"/>
            <a:ext cx="6096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3223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533400"/>
            <a:ext cx="7086600" cy="2677656"/>
          </a:xfrm>
          <a:prstGeom prst="rect">
            <a:avLst/>
          </a:prstGeom>
        </p:spPr>
        <p:txBody>
          <a:bodyPr wrap="square">
            <a:spAutoFit/>
          </a:bodyPr>
          <a:lstStyle/>
          <a:p>
            <a:r>
              <a:rPr lang="en-US" sz="2400" b="1" dirty="0"/>
              <a:t>Freedom fries</a:t>
            </a:r>
            <a:r>
              <a:rPr lang="en-US" sz="2400" dirty="0"/>
              <a:t> is a </a:t>
            </a:r>
            <a:r>
              <a:rPr lang="en-US" sz="2400" dirty="0">
                <a:hlinkClick r:id="rId2" tooltip="Political euphemism"/>
              </a:rPr>
              <a:t>political euphemism</a:t>
            </a:r>
            <a:r>
              <a:rPr lang="en-US" sz="2400" dirty="0"/>
              <a:t> for </a:t>
            </a:r>
            <a:r>
              <a:rPr lang="en-US" sz="2400" dirty="0">
                <a:hlinkClick r:id="rId3" tooltip="French fries"/>
              </a:rPr>
              <a:t>French fries</a:t>
            </a:r>
            <a:r>
              <a:rPr lang="en-US" sz="2400" dirty="0"/>
              <a:t> in the </a:t>
            </a:r>
            <a:r>
              <a:rPr lang="en-US" sz="2400" dirty="0">
                <a:hlinkClick r:id="rId4" tooltip="United States"/>
              </a:rPr>
              <a:t>United States</a:t>
            </a:r>
            <a:r>
              <a:rPr lang="en-US" sz="2400" dirty="0"/>
              <a:t>. The term came to prominence in 2003 when the then </a:t>
            </a:r>
            <a:r>
              <a:rPr lang="en-US" sz="2400" dirty="0">
                <a:hlinkClick r:id="rId5" tooltip="Republican Party (United States)"/>
              </a:rPr>
              <a:t>Republican</a:t>
            </a:r>
            <a:r>
              <a:rPr lang="en-US" sz="2400" dirty="0"/>
              <a:t> Chairman of the </a:t>
            </a:r>
            <a:r>
              <a:rPr lang="en-US" sz="2400" dirty="0">
                <a:hlinkClick r:id="rId6" tooltip="United States House Committee on House Administration"/>
              </a:rPr>
              <a:t>Committee on House Administration</a:t>
            </a:r>
            <a:r>
              <a:rPr lang="en-US" sz="2400" dirty="0"/>
              <a:t>, </a:t>
            </a:r>
            <a:r>
              <a:rPr lang="en-US" sz="2400" dirty="0">
                <a:hlinkClick r:id="rId7" tooltip="Bob Ney"/>
              </a:rPr>
              <a:t>Bob Ney</a:t>
            </a:r>
            <a:r>
              <a:rPr lang="en-US" sz="2400" dirty="0"/>
              <a:t>, renamed the menu item in three Congressional cafeterias in response to </a:t>
            </a:r>
            <a:r>
              <a:rPr lang="en-US" sz="2400" dirty="0">
                <a:hlinkClick r:id="rId8" tooltip="France"/>
              </a:rPr>
              <a:t>France</a:t>
            </a:r>
            <a:r>
              <a:rPr lang="en-US" sz="2400" dirty="0"/>
              <a:t>'s </a:t>
            </a:r>
            <a:r>
              <a:rPr lang="en-US" sz="2400" dirty="0">
                <a:hlinkClick r:id="rId9" tooltip="United Nations Security Council and the Iraq War"/>
              </a:rPr>
              <a:t>opposition</a:t>
            </a:r>
            <a:r>
              <a:rPr lang="en-US" sz="2400" dirty="0"/>
              <a:t> to the proposed </a:t>
            </a:r>
            <a:r>
              <a:rPr lang="en-US" sz="2400" dirty="0">
                <a:hlinkClick r:id="rId10" tooltip="2003 invasion of Iraq"/>
              </a:rPr>
              <a:t>invasion of Iraq</a:t>
            </a:r>
            <a:r>
              <a:rPr lang="en-US" sz="2400" dirty="0"/>
              <a:t>.</a:t>
            </a:r>
            <a:endParaRPr lang="en-US" sz="2400" dirty="0"/>
          </a:p>
        </p:txBody>
      </p:sp>
      <p:sp>
        <p:nvSpPr>
          <p:cNvPr id="5" name="TextBox 4"/>
          <p:cNvSpPr txBox="1"/>
          <p:nvPr/>
        </p:nvSpPr>
        <p:spPr>
          <a:xfrm>
            <a:off x="1447800" y="5410200"/>
            <a:ext cx="5562600" cy="369332"/>
          </a:xfrm>
          <a:prstGeom prst="rect">
            <a:avLst/>
          </a:prstGeom>
          <a:noFill/>
        </p:spPr>
        <p:txBody>
          <a:bodyPr wrap="square" rtlCol="0">
            <a:spAutoFit/>
          </a:bodyPr>
          <a:lstStyle/>
          <a:p>
            <a:r>
              <a:rPr lang="en-US" dirty="0" smtClean="0">
                <a:hlinkClick r:id="rId11"/>
              </a:rPr>
              <a:t>https://www.youtube.com/watch?v=ajomW0XwMEI</a:t>
            </a:r>
            <a:endParaRPr lang="en-US" dirty="0"/>
          </a:p>
        </p:txBody>
      </p:sp>
    </p:spTree>
    <p:extLst>
      <p:ext uri="{BB962C8B-B14F-4D97-AF65-F5344CB8AC3E}">
        <p14:creationId xmlns:p14="http://schemas.microsoft.com/office/powerpoint/2010/main" val="8358873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Closure</a:t>
            </a:r>
            <a:endParaRPr lang="en-US" dirty="0"/>
          </a:p>
        </p:txBody>
      </p:sp>
      <p:sp>
        <p:nvSpPr>
          <p:cNvPr id="3" name="Content Placeholder 2"/>
          <p:cNvSpPr>
            <a:spLocks noGrp="1"/>
          </p:cNvSpPr>
          <p:nvPr>
            <p:ph idx="1"/>
          </p:nvPr>
        </p:nvSpPr>
        <p:spPr/>
        <p:txBody>
          <a:bodyPr/>
          <a:lstStyle/>
          <a:p>
            <a:pPr marL="0" indent="0">
              <a:buNone/>
            </a:pPr>
            <a:r>
              <a:rPr lang="en-US" dirty="0" smtClean="0"/>
              <a:t>		How did 911 change America?</a:t>
            </a:r>
            <a:endParaRPr lang="en-US" dirty="0"/>
          </a:p>
        </p:txBody>
      </p:sp>
    </p:spTree>
    <p:extLst>
      <p:ext uri="{BB962C8B-B14F-4D97-AF65-F5344CB8AC3E}">
        <p14:creationId xmlns:p14="http://schemas.microsoft.com/office/powerpoint/2010/main" val="2255754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041" t="9971" r="26042" b="10417"/>
          <a:stretch/>
        </p:blipFill>
        <p:spPr bwMode="auto">
          <a:xfrm>
            <a:off x="0" y="0"/>
            <a:ext cx="4758227" cy="6776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648200" y="152401"/>
            <a:ext cx="4267200" cy="6986528"/>
          </a:xfrm>
          <a:prstGeom prst="rect">
            <a:avLst/>
          </a:prstGeom>
          <a:noFill/>
        </p:spPr>
        <p:txBody>
          <a:bodyPr wrap="square" rtlCol="0">
            <a:spAutoFit/>
          </a:bodyPr>
          <a:lstStyle/>
          <a:p>
            <a:r>
              <a:rPr lang="en-US" sz="1000" b="1" dirty="0"/>
              <a:t>The following is a transcript of the August 6, 2001, presidential daily briefing entitled Bin Laden determined to strike in US. Parts of the original document were not made public by the White House for security reasons.</a:t>
            </a:r>
            <a:endParaRPr lang="en-US" sz="1000" dirty="0"/>
          </a:p>
          <a:p>
            <a:r>
              <a:rPr lang="en-US" sz="1000" dirty="0"/>
              <a:t>Clandestine, foreign government, and media reports indicate bin Laden since 1997 has wanted to conduct terrorist attacks in the US. Bin Laden implied in U.S. television interviews in 1997 and 1998 that his followers would follow the example of World Trade Center bomber </a:t>
            </a:r>
            <a:r>
              <a:rPr lang="en-US" sz="1000" dirty="0" err="1"/>
              <a:t>Ramzi</a:t>
            </a:r>
            <a:r>
              <a:rPr lang="en-US" sz="1000" dirty="0"/>
              <a:t> Yousef and "bring the fighting to America."</a:t>
            </a:r>
          </a:p>
          <a:p>
            <a:r>
              <a:rPr lang="en-US" sz="1000" dirty="0"/>
              <a:t>After U.S. missile strikes on his base in Afghanistan in 1998, bin Laden told followers he wanted to retaliate in Washington, according to a -- -- service.</a:t>
            </a:r>
          </a:p>
          <a:p>
            <a:r>
              <a:rPr lang="en-US" sz="1000" dirty="0"/>
              <a:t>An Egyptian Islamic Jihad (EIJ) operative told - - service at the same time that bin Laden was planning to exploit the operative's access to the U.S. to mount a terrorist strike.</a:t>
            </a:r>
          </a:p>
          <a:p>
            <a:r>
              <a:rPr lang="en-US" sz="1000" dirty="0"/>
              <a:t>The millennium plotting in Canada in 1999 may have been part of bin Laden's first serious attempt to implement a terrorist strike in the U.S.</a:t>
            </a:r>
          </a:p>
          <a:p>
            <a:r>
              <a:rPr lang="en-US" sz="1000" dirty="0"/>
              <a:t>Convicted plotter Ahmed </a:t>
            </a:r>
            <a:r>
              <a:rPr lang="en-US" sz="1000" dirty="0" err="1"/>
              <a:t>Ressam</a:t>
            </a:r>
            <a:r>
              <a:rPr lang="en-US" sz="1000" dirty="0"/>
              <a:t> has told the FBI that he conceived the idea to attack Los Angeles International Airport himself, but that in ---, Laden lieutenant Abu </a:t>
            </a:r>
            <a:r>
              <a:rPr lang="en-US" sz="1000" dirty="0" err="1"/>
              <a:t>Zubaydah</a:t>
            </a:r>
            <a:r>
              <a:rPr lang="en-US" sz="1000" dirty="0"/>
              <a:t> encouraged him and helped facilitate the operation. </a:t>
            </a:r>
            <a:r>
              <a:rPr lang="en-US" sz="1000" dirty="0" err="1"/>
              <a:t>Ressam</a:t>
            </a:r>
            <a:r>
              <a:rPr lang="en-US" sz="1000" dirty="0"/>
              <a:t> also said that in 1998 Abu </a:t>
            </a:r>
            <a:r>
              <a:rPr lang="en-US" sz="1000" dirty="0" err="1"/>
              <a:t>Zubaydah</a:t>
            </a:r>
            <a:r>
              <a:rPr lang="en-US" sz="1000" dirty="0"/>
              <a:t> was planning his own U.S. attack.</a:t>
            </a:r>
          </a:p>
          <a:p>
            <a:r>
              <a:rPr lang="en-US" sz="1000" dirty="0" err="1"/>
              <a:t>Ressam</a:t>
            </a:r>
            <a:r>
              <a:rPr lang="en-US" sz="1000" dirty="0"/>
              <a:t> says bin Laden was aware of the Los Angeles operation. Although Bin Laden has not succeeded, his attacks against the U.S. Embassies in Kenya and Tanzania in 1998 demonstrate that he prepares operations years in advance and is not deterred by setbacks. Bin Laden associates surveyed our embassies in Nairobi and Dar </a:t>
            </a:r>
            <a:r>
              <a:rPr lang="en-US" sz="1000" dirty="0" err="1"/>
              <a:t>es</a:t>
            </a:r>
            <a:r>
              <a:rPr lang="en-US" sz="1000" dirty="0"/>
              <a:t> Salaam as early as 1993, and some members of the Nairobi cell planning the bombings were arrested and deported in 1997.</a:t>
            </a:r>
          </a:p>
          <a:p>
            <a:r>
              <a:rPr lang="en-US" sz="1000" dirty="0"/>
              <a:t>Al Qaeda members -- including some who are U.S. citizens -- have resided in or traveled to the U.S. for years, and the group apparently maintains a support structure that could aid attacks.</a:t>
            </a:r>
          </a:p>
          <a:p>
            <a:r>
              <a:rPr lang="en-US" sz="1000" dirty="0"/>
              <a:t>Two al-Qaeda members found guilty in the conspiracy to bomb our embassies in East Africa were U.S. citizens, and a senior EIJ member lived in California in the mid-1990s.</a:t>
            </a:r>
          </a:p>
          <a:p>
            <a:r>
              <a:rPr lang="en-US" sz="1000" dirty="0"/>
              <a:t>A clandestine source said in 1998 that a bin Laden cell in New York was recruiting Muslim-American youth for attacks.</a:t>
            </a:r>
          </a:p>
          <a:p>
            <a:r>
              <a:rPr lang="en-US" sz="1000" dirty="0"/>
              <a:t>We have not been able to corroborate some of the more sensational threat reporting, such as that from a ---- service in 1998 saying that Bin Laden wanted to hijack a U.S. aircraft to gain the release of "Blind Sheikh" Omar Abdel Rahman and other U.S.-held extremists.</a:t>
            </a:r>
          </a:p>
          <a:p>
            <a:r>
              <a:rPr lang="en-US" sz="1000" dirty="0"/>
              <a:t>Nevertheless, FBI information since that time indicates patterns of suspicious activity in this country consistent with preparations for hijackings or other types of attacks, including recent surveillance of federal buildings in New York.</a:t>
            </a:r>
          </a:p>
          <a:p>
            <a:r>
              <a:rPr lang="en-US" sz="1000" dirty="0"/>
              <a:t>The FBI is conducting approximately 70 full-field investigations throughout the U.S. that it considers bin Laden-related. CIA and the FBI are investigating a call to our embassy in the UAE in May saying that a group or bin Laden supporters was in the U.S. planning attacks with explosives.</a:t>
            </a:r>
          </a:p>
          <a:p>
            <a:endParaRPr lang="en-US" sz="800" dirty="0"/>
          </a:p>
        </p:txBody>
      </p:sp>
      <p:sp>
        <p:nvSpPr>
          <p:cNvPr id="6" name="Oval 5"/>
          <p:cNvSpPr/>
          <p:nvPr/>
        </p:nvSpPr>
        <p:spPr>
          <a:xfrm>
            <a:off x="6477000" y="130630"/>
            <a:ext cx="1066800" cy="321128"/>
          </a:xfrm>
          <a:prstGeom prst="ellipse">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447800" y="914400"/>
            <a:ext cx="2514600" cy="685800"/>
          </a:xfrm>
          <a:prstGeom prst="ellipse">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93685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Questions</a:t>
            </a:r>
            <a:endParaRPr lang="en-US" dirty="0"/>
          </a:p>
        </p:txBody>
      </p:sp>
      <p:sp>
        <p:nvSpPr>
          <p:cNvPr id="3" name="Content Placeholder 2"/>
          <p:cNvSpPr>
            <a:spLocks noGrp="1"/>
          </p:cNvSpPr>
          <p:nvPr>
            <p:ph idx="1"/>
          </p:nvPr>
        </p:nvSpPr>
        <p:spPr>
          <a:xfrm>
            <a:off x="457200" y="838201"/>
            <a:ext cx="8229600" cy="3200400"/>
          </a:xfrm>
        </p:spPr>
        <p:txBody>
          <a:bodyPr>
            <a:normAutofit lnSpcReduction="10000"/>
          </a:bodyPr>
          <a:lstStyle/>
          <a:p>
            <a:r>
              <a:rPr lang="en-US" dirty="0"/>
              <a:t>1. Would you take the January memo serious? What would you do about the issues raised by your informants? Develop a strategy and write it below.</a:t>
            </a:r>
          </a:p>
          <a:p>
            <a:r>
              <a:rPr lang="en-US" dirty="0" smtClean="0"/>
              <a:t>2</a:t>
            </a:r>
            <a:r>
              <a:rPr lang="en-US" dirty="0"/>
              <a:t>. What is the immediate threat to America?</a:t>
            </a:r>
          </a:p>
          <a:p>
            <a:r>
              <a:rPr lang="en-US" dirty="0" smtClean="0"/>
              <a:t>3</a:t>
            </a:r>
            <a:r>
              <a:rPr lang="en-US" dirty="0"/>
              <a:t>. What is the long term threat to America?</a:t>
            </a:r>
          </a:p>
          <a:p>
            <a:pPr marL="0" indent="0">
              <a:buNone/>
            </a:pPr>
            <a:endParaRPr lang="en-US" dirty="0"/>
          </a:p>
        </p:txBody>
      </p:sp>
      <p:sp>
        <p:nvSpPr>
          <p:cNvPr id="4" name="Rectangle 3"/>
          <p:cNvSpPr/>
          <p:nvPr/>
        </p:nvSpPr>
        <p:spPr>
          <a:xfrm>
            <a:off x="5181600" y="3831771"/>
            <a:ext cx="30480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August Memo</a:t>
            </a:r>
            <a:endParaRPr lang="en-US" dirty="0"/>
          </a:p>
        </p:txBody>
      </p:sp>
      <p:sp>
        <p:nvSpPr>
          <p:cNvPr id="5" name="Rectangle 4"/>
          <p:cNvSpPr/>
          <p:nvPr/>
        </p:nvSpPr>
        <p:spPr>
          <a:xfrm>
            <a:off x="1143000" y="3839029"/>
            <a:ext cx="3048000" cy="2590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January Memo</a:t>
            </a:r>
            <a:endParaRPr lang="en-US" dirty="0"/>
          </a:p>
        </p:txBody>
      </p:sp>
    </p:spTree>
    <p:extLst>
      <p:ext uri="{BB962C8B-B14F-4D97-AF65-F5344CB8AC3E}">
        <p14:creationId xmlns:p14="http://schemas.microsoft.com/office/powerpoint/2010/main" val="2978186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24348" t="36310" r="27729" b="37875"/>
          <a:stretch/>
        </p:blipFill>
        <p:spPr bwMode="auto">
          <a:xfrm>
            <a:off x="0" y="914400"/>
            <a:ext cx="6400800" cy="4343399"/>
          </a:xfrm>
          <a:prstGeom prst="rect">
            <a:avLst/>
          </a:prstGeom>
          <a:ln>
            <a:noFill/>
          </a:ln>
          <a:extLst>
            <a:ext uri="{53640926-AAD7-44D8-BBD7-CCE9431645EC}">
              <a14:shadowObscured xmlns:a14="http://schemas.microsoft.com/office/drawing/2010/main"/>
            </a:ext>
          </a:extLst>
        </p:spPr>
      </p:pic>
      <p:sp>
        <p:nvSpPr>
          <p:cNvPr id="5" name="TextBox 4"/>
          <p:cNvSpPr txBox="1"/>
          <p:nvPr/>
        </p:nvSpPr>
        <p:spPr>
          <a:xfrm>
            <a:off x="6096000" y="1010482"/>
            <a:ext cx="2895600" cy="4247317"/>
          </a:xfrm>
          <a:prstGeom prst="rect">
            <a:avLst/>
          </a:prstGeom>
          <a:noFill/>
        </p:spPr>
        <p:txBody>
          <a:bodyPr wrap="square" rtlCol="0">
            <a:spAutoFit/>
          </a:bodyPr>
          <a:lstStyle/>
          <a:p>
            <a:endParaRPr lang="en-US" dirty="0" smtClean="0"/>
          </a:p>
          <a:p>
            <a:r>
              <a:rPr lang="en-US" dirty="0" smtClean="0"/>
              <a:t>1.</a:t>
            </a:r>
          </a:p>
          <a:p>
            <a:endParaRPr lang="en-US" dirty="0"/>
          </a:p>
          <a:p>
            <a:endParaRPr lang="en-US" dirty="0" smtClean="0"/>
          </a:p>
          <a:p>
            <a:endParaRPr lang="en-US" dirty="0"/>
          </a:p>
          <a:p>
            <a:endParaRPr lang="en-US" dirty="0" smtClean="0"/>
          </a:p>
          <a:p>
            <a:endParaRPr lang="en-US" dirty="0"/>
          </a:p>
          <a:p>
            <a:r>
              <a:rPr lang="en-US" dirty="0" smtClean="0"/>
              <a:t>2.</a:t>
            </a:r>
          </a:p>
          <a:p>
            <a:endParaRPr lang="en-US" dirty="0"/>
          </a:p>
          <a:p>
            <a:endParaRPr lang="en-US" dirty="0" smtClean="0"/>
          </a:p>
          <a:p>
            <a:endParaRPr lang="en-US" dirty="0"/>
          </a:p>
          <a:p>
            <a:endParaRPr lang="en-US" dirty="0" smtClean="0"/>
          </a:p>
          <a:p>
            <a:endParaRPr lang="en-US" dirty="0"/>
          </a:p>
          <a:p>
            <a:r>
              <a:rPr lang="en-US" dirty="0" smtClean="0"/>
              <a:t>3.</a:t>
            </a:r>
          </a:p>
          <a:p>
            <a:endParaRPr lang="en-US" dirty="0"/>
          </a:p>
        </p:txBody>
      </p:sp>
    </p:spTree>
    <p:extLst>
      <p:ext uri="{BB962C8B-B14F-4D97-AF65-F5344CB8AC3E}">
        <p14:creationId xmlns:p14="http://schemas.microsoft.com/office/powerpoint/2010/main" val="4051588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t>August Memo</a:t>
            </a:r>
            <a:endParaRPr lang="en-US" dirty="0"/>
          </a:p>
        </p:txBody>
      </p:sp>
      <p:sp>
        <p:nvSpPr>
          <p:cNvPr id="3" name="Content Placeholder 2"/>
          <p:cNvSpPr>
            <a:spLocks noGrp="1"/>
          </p:cNvSpPr>
          <p:nvPr>
            <p:ph idx="1"/>
          </p:nvPr>
        </p:nvSpPr>
        <p:spPr>
          <a:xfrm>
            <a:off x="457200" y="1066800"/>
            <a:ext cx="8229600" cy="5562600"/>
          </a:xfrm>
        </p:spPr>
        <p:txBody>
          <a:bodyPr/>
          <a:lstStyle/>
          <a:p>
            <a:pPr marL="0" indent="0">
              <a:buNone/>
            </a:pPr>
            <a:r>
              <a:rPr lang="en-US" dirty="0" smtClean="0"/>
              <a:t>1. “Bring </a:t>
            </a:r>
            <a:r>
              <a:rPr lang="en-US" dirty="0"/>
              <a:t>the fighting to America</a:t>
            </a:r>
            <a:r>
              <a:rPr lang="en-US" dirty="0" smtClean="0"/>
              <a:t>.“</a:t>
            </a:r>
          </a:p>
          <a:p>
            <a:pPr marL="0" indent="0">
              <a:buNone/>
            </a:pPr>
            <a:r>
              <a:rPr lang="en-US" dirty="0" smtClean="0"/>
              <a:t>2. Planning </a:t>
            </a:r>
            <a:r>
              <a:rPr lang="en-US" dirty="0"/>
              <a:t>to exploit the operative's access to the U.S. to mount a terrorist strike</a:t>
            </a:r>
            <a:r>
              <a:rPr lang="en-US" dirty="0" smtClean="0"/>
              <a:t>.</a:t>
            </a:r>
          </a:p>
          <a:p>
            <a:pPr marL="0" indent="0">
              <a:buNone/>
            </a:pPr>
            <a:r>
              <a:rPr lang="en-US" dirty="0" smtClean="0"/>
              <a:t>3. Bin </a:t>
            </a:r>
            <a:r>
              <a:rPr lang="en-US" dirty="0"/>
              <a:t>Laden wanted to hijack a U.S. aircraft to gain the release of "Blind Sheikh" Omar Abdel Rahman and other U.S.-held extremists.</a:t>
            </a:r>
            <a:endParaRPr lang="en-US" dirty="0"/>
          </a:p>
        </p:txBody>
      </p:sp>
    </p:spTree>
    <p:extLst>
      <p:ext uri="{BB962C8B-B14F-4D97-AF65-F5344CB8AC3E}">
        <p14:creationId xmlns:p14="http://schemas.microsoft.com/office/powerpoint/2010/main" val="3601060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Criticism</a:t>
            </a:r>
            <a:endParaRPr lang="en-US" dirty="0"/>
          </a:p>
        </p:txBody>
      </p:sp>
      <p:sp>
        <p:nvSpPr>
          <p:cNvPr id="3" name="Content Placeholder 2"/>
          <p:cNvSpPr>
            <a:spLocks noGrp="1"/>
          </p:cNvSpPr>
          <p:nvPr>
            <p:ph idx="1"/>
          </p:nvPr>
        </p:nvSpPr>
        <p:spPr/>
        <p:txBody>
          <a:bodyPr/>
          <a:lstStyle/>
          <a:p>
            <a:pPr marL="0" indent="0">
              <a:buNone/>
            </a:pPr>
            <a:r>
              <a:rPr lang="en-US" u="sng" dirty="0" smtClean="0"/>
              <a:t>NY Times</a:t>
            </a:r>
            <a:r>
              <a:rPr lang="en-US" dirty="0" smtClean="0"/>
              <a:t> September 10, 2012</a:t>
            </a:r>
            <a:endParaRPr lang="en-US" u="sng" dirty="0"/>
          </a:p>
        </p:txBody>
      </p:sp>
    </p:spTree>
    <p:extLst>
      <p:ext uri="{BB962C8B-B14F-4D97-AF65-F5344CB8AC3E}">
        <p14:creationId xmlns:p14="http://schemas.microsoft.com/office/powerpoint/2010/main" val="434568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4970" r="39286" b="15476"/>
          <a:stretch/>
        </p:blipFill>
        <p:spPr bwMode="auto">
          <a:xfrm>
            <a:off x="152399" y="152400"/>
            <a:ext cx="8635999" cy="563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9497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5109" t="20444" r="38968" b="8363"/>
          <a:stretch/>
        </p:blipFill>
        <p:spPr bwMode="auto">
          <a:xfrm>
            <a:off x="0" y="152400"/>
            <a:ext cx="5334000" cy="6615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74518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TotalTime>
  <Words>1431</Words>
  <Application>Microsoft Office PowerPoint</Application>
  <PresentationFormat>On-screen Show (4:3)</PresentationFormat>
  <Paragraphs>88</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Preventing 911</vt:lpstr>
      <vt:lpstr>PowerPoint Presentation</vt:lpstr>
      <vt:lpstr>PowerPoint Presentation</vt:lpstr>
      <vt:lpstr>Questions</vt:lpstr>
      <vt:lpstr>PowerPoint Presentation</vt:lpstr>
      <vt:lpstr>August Memo</vt:lpstr>
      <vt:lpstr>Criticism</vt:lpstr>
      <vt:lpstr>PowerPoint Presentation</vt:lpstr>
      <vt:lpstr>PowerPoint Presentation</vt:lpstr>
      <vt:lpstr>PowerPoint Presentation</vt:lpstr>
      <vt:lpstr>Your Thoughts</vt:lpstr>
      <vt:lpstr>Liberal Media Condemns Bush</vt:lpstr>
      <vt:lpstr>Conservatives  Defend Bush Clip</vt:lpstr>
      <vt:lpstr>Questions</vt:lpstr>
      <vt:lpstr>Is it fair, okay or patriotic to criticize the President of the US a week after 911?</vt:lpstr>
      <vt:lpstr>Is it fair, okay or patriotic to criticize the President of the US a month after 911?</vt:lpstr>
      <vt:lpstr>What would you say about nations or groups of people that celebrate the 911 Attacks?</vt:lpstr>
      <vt:lpstr>Should Muslims who do not associate with, identify with or subscribe to Al Qaeda’s interpretation of Islam apologize for 911?</vt:lpstr>
      <vt:lpstr>Should nations around the World condemn the attacks?</vt:lpstr>
      <vt:lpstr>If nations are not with us are they against us?</vt:lpstr>
      <vt:lpstr>PowerPoint Presentation</vt:lpstr>
      <vt:lpstr>PowerPoint Presentation</vt:lpstr>
      <vt:lpstr>Closure</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Preventing 911</dc:title>
  <dc:creator>Ramon Quinones</dc:creator>
  <cp:lastModifiedBy>Ramon Quinones</cp:lastModifiedBy>
  <cp:revision>7</cp:revision>
  <dcterms:created xsi:type="dcterms:W3CDTF">2015-03-25T14:41:34Z</dcterms:created>
  <dcterms:modified xsi:type="dcterms:W3CDTF">2015-03-25T17:19:16Z</dcterms:modified>
</cp:coreProperties>
</file>